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11"/>
  </p:notesMasterIdLst>
  <p:sldIdLst>
    <p:sldId id="267" r:id="rId3"/>
    <p:sldId id="257" r:id="rId4"/>
    <p:sldId id="264" r:id="rId5"/>
    <p:sldId id="259" r:id="rId6"/>
    <p:sldId id="258" r:id="rId7"/>
    <p:sldId id="265" r:id="rId8"/>
    <p:sldId id="263"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17" d="100"/>
          <a:sy n="117" d="100"/>
        </p:scale>
        <p:origin x="96" y="120"/>
      </p:cViewPr>
      <p:guideLst/>
    </p:cSldViewPr>
  </p:slideViewPr>
  <p:notesTextViewPr>
    <p:cViewPr>
      <p:scale>
        <a:sx n="3" d="2"/>
        <a:sy n="3" d="2"/>
      </p:scale>
      <p:origin x="0" y="0"/>
    </p:cViewPr>
  </p:notesTextViewPr>
  <p:sorterViewPr>
    <p:cViewPr>
      <p:scale>
        <a:sx n="136" d="100"/>
        <a:sy n="13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5FE26-4785-4423-8E57-C45D4E961269}" type="datetimeFigureOut">
              <a:rPr lang="en-US" smtClean="0"/>
              <a:t>11/8/2016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8A7E28-43FC-4ACE-A56F-BEA2BAEADFB9}" type="slidenum">
              <a:rPr lang="en-US" smtClean="0"/>
              <a:t>‹#›</a:t>
            </a:fld>
            <a:endParaRPr lang="en-US"/>
          </a:p>
        </p:txBody>
      </p:sp>
    </p:spTree>
    <p:extLst>
      <p:ext uri="{BB962C8B-B14F-4D97-AF65-F5344CB8AC3E}">
        <p14:creationId xmlns:p14="http://schemas.microsoft.com/office/powerpoint/2010/main" val="267772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Title</a:t>
            </a:r>
            <a:r>
              <a:rPr lang="en-US" baseline="0" dirty="0" smtClean="0"/>
              <a: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585002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funding opportunity description is perhaps</a:t>
            </a:r>
            <a:r>
              <a:rPr lang="en-US" baseline="0" dirty="0"/>
              <a:t> the most important section in an FOA. It is this section that it is critical for an applicant to gain a clear understanding of the highlights of the type of research NETL is looking to fund. After reviewing this section, applicants need to “do their homework” on each Area of Interest to not only understand the research issues but also what other research has been conducted in the field. </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68016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Matching</a:t>
            </a:r>
            <a:r>
              <a:rPr lang="en-US" baseline="0" dirty="0"/>
              <a:t> the capabilities of the proposer and team with the research needs of NETL is important.</a:t>
            </a:r>
          </a:p>
          <a:p>
            <a:pPr marL="171450" indent="-171450">
              <a:buFont typeface="Arial" panose="020B0604020202020204" pitchFamily="34" charset="0"/>
              <a:buChar char="•"/>
            </a:pPr>
            <a:r>
              <a:rPr lang="en-US" baseline="0" dirty="0"/>
              <a:t>Finding a niche for your research which could be impactful within the areas of interest is critical.</a:t>
            </a:r>
          </a:p>
          <a:p>
            <a:pPr marL="171450" indent="-171450">
              <a:buFont typeface="Arial" panose="020B0604020202020204" pitchFamily="34" charset="0"/>
              <a:buChar char="•"/>
            </a:pPr>
            <a:r>
              <a:rPr lang="en-US" baseline="0" dirty="0"/>
              <a:t>Having a clear technical plan for your research project is necessary.</a:t>
            </a:r>
          </a:p>
          <a:p>
            <a:pPr marL="171450" indent="-171450">
              <a:buFont typeface="Arial" panose="020B0604020202020204" pitchFamily="34" charset="0"/>
              <a:buChar char="•"/>
            </a:pPr>
            <a:r>
              <a:rPr lang="en-US" baseline="0" dirty="0"/>
              <a:t>Just as important is communicating your proposed research project clearly, and within the prescribed format of the application.</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5</a:t>
            </a:fld>
            <a:endParaRPr lang="en-US"/>
          </a:p>
        </p:txBody>
      </p:sp>
    </p:spTree>
    <p:extLst>
      <p:ext uri="{BB962C8B-B14F-4D97-AF65-F5344CB8AC3E}">
        <p14:creationId xmlns:p14="http://schemas.microsoft.com/office/powerpoint/2010/main" val="344678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Matching</a:t>
            </a:r>
            <a:r>
              <a:rPr lang="en-US" baseline="0" dirty="0"/>
              <a:t> the capabilities of the proposer and team with the research needs of NETL is important.</a:t>
            </a:r>
          </a:p>
          <a:p>
            <a:pPr marL="171450" indent="-171450">
              <a:buFont typeface="Arial" panose="020B0604020202020204" pitchFamily="34" charset="0"/>
              <a:buChar char="•"/>
            </a:pPr>
            <a:r>
              <a:rPr lang="en-US" baseline="0" dirty="0"/>
              <a:t>Finding a niche for your research which could be impactful within the areas of interest is critical.</a:t>
            </a:r>
          </a:p>
          <a:p>
            <a:pPr marL="171450" indent="-171450">
              <a:buFont typeface="Arial" panose="020B0604020202020204" pitchFamily="34" charset="0"/>
              <a:buChar char="•"/>
            </a:pPr>
            <a:r>
              <a:rPr lang="en-US" baseline="0" dirty="0"/>
              <a:t>Having a clear technical plan for your research project is necessary.</a:t>
            </a:r>
          </a:p>
          <a:p>
            <a:pPr marL="171450" indent="-171450">
              <a:buFont typeface="Arial" panose="020B0604020202020204" pitchFamily="34" charset="0"/>
              <a:buChar char="•"/>
            </a:pPr>
            <a:r>
              <a:rPr lang="en-US" baseline="0" dirty="0"/>
              <a:t>Just as important is communicating your proposed research project clearly, and within the prescribed format of the application.</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6</a:t>
            </a:fld>
            <a:endParaRPr lang="en-US"/>
          </a:p>
        </p:txBody>
      </p:sp>
    </p:spTree>
    <p:extLst>
      <p:ext uri="{BB962C8B-B14F-4D97-AF65-F5344CB8AC3E}">
        <p14:creationId xmlns:p14="http://schemas.microsoft.com/office/powerpoint/2010/main" val="3210216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999282"/>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19000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3A7243-2ADC-4868-A7E3-9601D89A05D7}" type="datetimeFigureOut">
              <a:rPr lang="en-US" smtClean="0"/>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80776-AA8E-4A9A-9510-D6BC7D0DF722}" type="slidenum">
              <a:rPr lang="en-US" smtClean="0"/>
              <a:t>‹#›</a:t>
            </a:fld>
            <a:endParaRPr lang="en-US"/>
          </a:p>
        </p:txBody>
      </p:sp>
    </p:spTree>
    <p:extLst>
      <p:ext uri="{BB962C8B-B14F-4D97-AF65-F5344CB8AC3E}">
        <p14:creationId xmlns:p14="http://schemas.microsoft.com/office/powerpoint/2010/main" val="2384129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3A7243-2ADC-4868-A7E3-9601D89A05D7}"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80776-AA8E-4A9A-9510-D6BC7D0DF722}" type="slidenum">
              <a:rPr lang="en-US" smtClean="0"/>
              <a:t>‹#›</a:t>
            </a:fld>
            <a:endParaRPr lang="en-US"/>
          </a:p>
        </p:txBody>
      </p:sp>
    </p:spTree>
    <p:extLst>
      <p:ext uri="{BB962C8B-B14F-4D97-AF65-F5344CB8AC3E}">
        <p14:creationId xmlns:p14="http://schemas.microsoft.com/office/powerpoint/2010/main" val="1371818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3A7243-2ADC-4868-A7E3-9601D89A05D7}"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80776-AA8E-4A9A-9510-D6BC7D0DF722}" type="slidenum">
              <a:rPr lang="en-US" smtClean="0"/>
              <a:t>‹#›</a:t>
            </a:fld>
            <a:endParaRPr lang="en-US"/>
          </a:p>
        </p:txBody>
      </p:sp>
    </p:spTree>
    <p:extLst>
      <p:ext uri="{BB962C8B-B14F-4D97-AF65-F5344CB8AC3E}">
        <p14:creationId xmlns:p14="http://schemas.microsoft.com/office/powerpoint/2010/main" val="4006574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ullet">
    <p:bg>
      <p:bgPr>
        <a:solidFill>
          <a:schemeClr val="bg1"/>
        </a:solidFill>
        <a:effectLst/>
      </p:bgPr>
    </p:bg>
    <p:spTree>
      <p:nvGrpSpPr>
        <p:cNvPr id="1" name=""/>
        <p:cNvGrpSpPr/>
        <p:nvPr/>
      </p:nvGrpSpPr>
      <p:grpSpPr>
        <a:xfrm>
          <a:off x="0" y="0"/>
          <a:ext cx="0" cy="0"/>
          <a:chOff x="0" y="0"/>
          <a:chExt cx="0" cy="0"/>
        </a:xfrm>
      </p:grpSpPr>
      <p:sp>
        <p:nvSpPr>
          <p:cNvPr id="21" name="Title 17"/>
          <p:cNvSpPr>
            <a:spLocks noGrp="1"/>
          </p:cNvSpPr>
          <p:nvPr>
            <p:ph type="title"/>
          </p:nvPr>
        </p:nvSpPr>
        <p:spPr>
          <a:xfrm>
            <a:off x="609600" y="274321"/>
            <a:ext cx="9631680" cy="584775"/>
          </a:xfrm>
          <a:prstGeom prst="rect">
            <a:avLst/>
          </a:prstGeom>
        </p:spPr>
        <p:txBody>
          <a:bodyPr lIns="0" rIns="0" anchor="ctr" anchorCtr="0"/>
          <a:lstStyle>
            <a:lvl1pPr algn="l">
              <a:defRPr sz="3200">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09600" y="1238148"/>
            <a:ext cx="10972800" cy="4937760"/>
          </a:xfrm>
        </p:spPr>
        <p:txBody>
          <a:bodyPr>
            <a:normAutofit/>
          </a:bodyPr>
          <a:lstStyle>
            <a:lvl1pPr>
              <a:defRPr sz="2400">
                <a:ln>
                  <a:noFill/>
                </a:ln>
                <a:solidFill>
                  <a:schemeClr val="tx1"/>
                </a:solidFill>
              </a:defRPr>
            </a:lvl1pPr>
            <a:lvl2pPr marL="744538" indent="-280988">
              <a:defRPr sz="2000">
                <a:ln>
                  <a:noFill/>
                </a:ln>
                <a:solidFill>
                  <a:schemeClr val="tx1"/>
                </a:solidFill>
              </a:defRPr>
            </a:lvl2pPr>
            <a:lvl3pPr marL="1090613" indent="-228600">
              <a:defRPr sz="1800">
                <a:ln>
                  <a:noFill/>
                </a:ln>
                <a:solidFill>
                  <a:schemeClr val="tx1"/>
                </a:solidFill>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5" name="Text Placeholder 19"/>
          <p:cNvSpPr>
            <a:spLocks noGrp="1"/>
          </p:cNvSpPr>
          <p:nvPr>
            <p:ph type="body" sz="quarter" idx="11" hasCustomPrompt="1"/>
          </p:nvPr>
        </p:nvSpPr>
        <p:spPr>
          <a:xfrm>
            <a:off x="4914732" y="6560812"/>
            <a:ext cx="6705600" cy="184666"/>
          </a:xfrm>
        </p:spPr>
        <p:txBody>
          <a:bodyPr anchor="ctr">
            <a:spAutoFit/>
          </a:bodyPr>
          <a:lstStyle>
            <a:lvl1pPr marL="0" indent="1588" algn="r">
              <a:spcBef>
                <a:spcPts val="0"/>
              </a:spcBef>
              <a:buNone/>
              <a:defRPr sz="600" b="0" i="1">
                <a:solidFill>
                  <a:schemeClr val="bg1">
                    <a:lumMod val="65000"/>
                  </a:schemeClr>
                </a:solidFill>
              </a:defRPr>
            </a:lvl1pPr>
            <a:lvl2pPr>
              <a:buNone/>
              <a:defRPr/>
            </a:lvl2pPr>
            <a:lvl3pPr>
              <a:buNone/>
              <a:defRPr/>
            </a:lvl3pPr>
            <a:lvl4pPr>
              <a:buNone/>
              <a:defRPr/>
            </a:lvl4pPr>
            <a:lvl5pPr>
              <a:buNone/>
              <a:defRPr/>
            </a:lvl5pPr>
          </a:lstStyle>
          <a:p>
            <a:pPr lvl="0"/>
            <a:r>
              <a:rPr lang="en-US" dirty="0"/>
              <a:t>Click to add references</a:t>
            </a:r>
          </a:p>
        </p:txBody>
      </p:sp>
    </p:spTree>
    <p:extLst>
      <p:ext uri="{BB962C8B-B14F-4D97-AF65-F5344CB8AC3E}">
        <p14:creationId xmlns:p14="http://schemas.microsoft.com/office/powerpoint/2010/main" val="1932361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1" name="Text Placeholder 8"/>
          <p:cNvSpPr>
            <a:spLocks noGrp="1"/>
          </p:cNvSpPr>
          <p:nvPr>
            <p:ph type="body" sz="quarter" idx="13" hasCustomPrompt="1"/>
          </p:nvPr>
        </p:nvSpPr>
        <p:spPr>
          <a:xfrm>
            <a:off x="8358789" y="5318972"/>
            <a:ext cx="3657600" cy="246221"/>
          </a:xfrm>
        </p:spPr>
        <p:txBody>
          <a:bodyPr wrap="square" lIns="0" tIns="0" rIns="0" bIns="0">
            <a:spAutoFit/>
          </a:bodyPr>
          <a:lstStyle>
            <a:lvl1pPr marL="0" indent="0" algn="r">
              <a:buNone/>
              <a:defRPr sz="1600">
                <a:solidFill>
                  <a:schemeClr val="bg1"/>
                </a:solidFill>
              </a:defRPr>
            </a:lvl1pPr>
          </a:lstStyle>
          <a:p>
            <a:r>
              <a:rPr lang="en-US" dirty="0"/>
              <a:t>Presenter’s name</a:t>
            </a:r>
          </a:p>
        </p:txBody>
      </p:sp>
      <p:sp>
        <p:nvSpPr>
          <p:cNvPr id="22" name="Text Placeholder 9"/>
          <p:cNvSpPr>
            <a:spLocks noGrp="1"/>
          </p:cNvSpPr>
          <p:nvPr>
            <p:ph type="body" sz="quarter" idx="14" hasCustomPrompt="1"/>
          </p:nvPr>
        </p:nvSpPr>
        <p:spPr>
          <a:xfrm>
            <a:off x="7871109" y="5655449"/>
            <a:ext cx="4145280" cy="246221"/>
          </a:xfrm>
        </p:spPr>
        <p:txBody>
          <a:bodyPr wrap="square" lIns="0" tIns="0" rIns="0" bIns="0">
            <a:spAutoFit/>
          </a:bodyPr>
          <a:lstStyle>
            <a:lvl1pPr marL="0" indent="0" algn="r">
              <a:spcBef>
                <a:spcPts val="600"/>
              </a:spcBef>
              <a:buNone/>
              <a:defRPr sz="1600" b="0">
                <a:solidFill>
                  <a:schemeClr val="bg1"/>
                </a:solidFill>
              </a:defRPr>
            </a:lvl1pPr>
          </a:lstStyle>
          <a:p>
            <a:r>
              <a:rPr lang="en-US" dirty="0"/>
              <a:t>Presenter’s title and date</a:t>
            </a:r>
          </a:p>
        </p:txBody>
      </p:sp>
      <p:sp>
        <p:nvSpPr>
          <p:cNvPr id="17" name="Text Placeholder 7"/>
          <p:cNvSpPr>
            <a:spLocks noGrp="1"/>
          </p:cNvSpPr>
          <p:nvPr>
            <p:ph type="body" sz="quarter" idx="10" hasCustomPrompt="1"/>
          </p:nvPr>
        </p:nvSpPr>
        <p:spPr>
          <a:xfrm>
            <a:off x="365759" y="5317223"/>
            <a:ext cx="7193280" cy="498598"/>
          </a:xfrm>
        </p:spPr>
        <p:txBody>
          <a:bodyPr lIns="0" rIns="0" anchor="t" anchorCtr="0">
            <a:spAutoFit/>
          </a:bodyPr>
          <a:lstStyle>
            <a:lvl1pPr marL="0" indent="0">
              <a:lnSpc>
                <a:spcPct val="110000"/>
              </a:lnSpc>
              <a:spcBef>
                <a:spcPts val="0"/>
              </a:spcBef>
              <a:buNone/>
              <a:defRPr sz="2400">
                <a:solidFill>
                  <a:schemeClr val="bg1"/>
                </a:solidFill>
              </a:defRPr>
            </a:lvl1pPr>
          </a:lstStyle>
          <a:p>
            <a:r>
              <a:rPr lang="en-US" dirty="0"/>
              <a:t>Click to add presentation title</a:t>
            </a:r>
          </a:p>
        </p:txBody>
      </p:sp>
    </p:spTree>
    <p:extLst>
      <p:ext uri="{BB962C8B-B14F-4D97-AF65-F5344CB8AC3E}">
        <p14:creationId xmlns:p14="http://schemas.microsoft.com/office/powerpoint/2010/main" val="912312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7" t="32856" r="36" b="18203"/>
          <a:stretch/>
        </p:blipFill>
        <p:spPr bwMode="auto">
          <a:xfrm>
            <a:off x="0" y="2293258"/>
            <a:ext cx="12192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smtClean="0"/>
              <a:t>Master Cover Title</a:t>
            </a:r>
            <a:endParaRPr lang="en-US" dirty="0"/>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Cover Subtitle</a:t>
            </a:r>
            <a:endParaRPr lang="en-US" dirty="0"/>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598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52" name="Picture 4" descr="http://www.zastavki.com/pictures/2560x1600/2009/Nature_Forest_The_road_through_the_national_park_017408_.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167" b="13833"/>
          <a:stretch/>
        </p:blipFill>
        <p:spPr bwMode="auto">
          <a:xfrm>
            <a:off x="0" y="2293258"/>
            <a:ext cx="12192000" cy="4601028"/>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smtClean="0"/>
              <a:t>Master Cover Title</a:t>
            </a:r>
            <a:endParaRPr lang="en-US" dirty="0"/>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Cover Subtitle</a:t>
            </a:r>
            <a:endParaRPr lang="en-US" dirty="0"/>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defRPr/>
            </a:pPr>
            <a:r>
              <a:rPr lang="en-US" sz="1800" b="1" dirty="0" smtClean="0">
                <a:solidFill>
                  <a:prstClr val="white"/>
                </a:solidFill>
              </a:rPr>
              <a:t>Solutions for Today | Options for Tomorrow</a:t>
            </a:r>
            <a:endParaRPr lang="en-US" sz="1800" b="1" dirty="0">
              <a:solidFill>
                <a:prstClr val="white"/>
              </a:solidFill>
            </a:endParaRPr>
          </a:p>
        </p:txBody>
      </p:sp>
    </p:spTree>
    <p:extLst>
      <p:ext uri="{BB962C8B-B14F-4D97-AF65-F5344CB8AC3E}">
        <p14:creationId xmlns:p14="http://schemas.microsoft.com/office/powerpoint/2010/main" val="2381164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9527" t="752" r="3726" b="2198"/>
          <a:stretch/>
        </p:blipFill>
        <p:spPr bwMode="auto">
          <a:xfrm flipH="1">
            <a:off x="6030899" y="-1"/>
            <a:ext cx="6161101"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221942" y="1202262"/>
            <a:ext cx="5557422" cy="2387600"/>
          </a:xfrm>
        </p:spPr>
        <p:txBody>
          <a:bodyPr anchor="b"/>
          <a:lstStyle>
            <a:lvl1pPr algn="ctr">
              <a:defRPr sz="6000" b="1">
                <a:solidFill>
                  <a:srgbClr val="373838"/>
                </a:solidFill>
              </a:defRPr>
            </a:lvl1pPr>
          </a:lstStyle>
          <a:p>
            <a:r>
              <a:rPr lang="en-US" dirty="0" smtClean="0"/>
              <a:t>Master Cover Long Title</a:t>
            </a:r>
            <a:endParaRPr lang="en-US" dirty="0"/>
          </a:p>
        </p:txBody>
      </p:sp>
      <p:sp>
        <p:nvSpPr>
          <p:cNvPr id="21" name="Subtitle 2"/>
          <p:cNvSpPr>
            <a:spLocks noGrp="1"/>
          </p:cNvSpPr>
          <p:nvPr>
            <p:ph type="subTitle" idx="1" hasCustomPrompt="1"/>
          </p:nvPr>
        </p:nvSpPr>
        <p:spPr>
          <a:xfrm>
            <a:off x="221942" y="3681937"/>
            <a:ext cx="5557422" cy="1655762"/>
          </a:xfrm>
        </p:spPr>
        <p:txBody>
          <a:bodyPr/>
          <a:lstStyle>
            <a:lvl1pPr marL="0" indent="0" algn="ctr">
              <a:buNone/>
              <a:defRPr sz="2400" b="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Cover Subtitle</a:t>
            </a:r>
            <a:endParaRPr lang="en-US"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016" y="5521633"/>
            <a:ext cx="2307273" cy="917977"/>
          </a:xfrm>
          <a:prstGeom prst="rect">
            <a:avLst/>
          </a:prstGeom>
        </p:spPr>
      </p:pic>
      <p:sp>
        <p:nvSpPr>
          <p:cNvPr id="27" name="Rectangle 26"/>
          <p:cNvSpPr/>
          <p:nvPr userDrawn="1"/>
        </p:nvSpPr>
        <p:spPr>
          <a:xfrm flipH="1">
            <a:off x="53266" y="-1"/>
            <a:ext cx="45719"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rot="5400000">
            <a:off x="8554376" y="3220379"/>
            <a:ext cx="1114146" cy="6161100"/>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6139" y="6338656"/>
            <a:ext cx="1824890" cy="4442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12719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703" r="36" b="18098"/>
          <a:stretch/>
        </p:blipFill>
        <p:spPr bwMode="auto">
          <a:xfrm>
            <a:off x="0" y="-1"/>
            <a:ext cx="12192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127251" y="595084"/>
            <a:ext cx="8606971"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itle 1"/>
          <p:cNvSpPr>
            <a:spLocks noGrp="1"/>
          </p:cNvSpPr>
          <p:nvPr>
            <p:ph type="ctrTitle" hasCustomPrompt="1"/>
          </p:nvPr>
        </p:nvSpPr>
        <p:spPr>
          <a:xfrm>
            <a:off x="647060" y="946589"/>
            <a:ext cx="7567352" cy="1697057"/>
          </a:xfrm>
        </p:spPr>
        <p:txBody>
          <a:bodyPr anchor="b"/>
          <a:lstStyle>
            <a:lvl1pPr algn="ctr">
              <a:defRPr sz="6000" b="1">
                <a:solidFill>
                  <a:srgbClr val="373838"/>
                </a:solidFill>
              </a:defRPr>
            </a:lvl1pPr>
          </a:lstStyle>
          <a:p>
            <a:r>
              <a:rPr lang="en-US" dirty="0" smtClean="0"/>
              <a:t>Master Cover Longer Title</a:t>
            </a:r>
            <a:endParaRPr lang="en-US" dirty="0"/>
          </a:p>
        </p:txBody>
      </p:sp>
      <p:sp>
        <p:nvSpPr>
          <p:cNvPr id="25" name="Subtitle 2"/>
          <p:cNvSpPr>
            <a:spLocks noGrp="1"/>
          </p:cNvSpPr>
          <p:nvPr>
            <p:ph type="subTitle" idx="1" hasCustomPrompt="1"/>
          </p:nvPr>
        </p:nvSpPr>
        <p:spPr>
          <a:xfrm>
            <a:off x="647060" y="2745244"/>
            <a:ext cx="7567352" cy="954616"/>
          </a:xfrm>
        </p:spPr>
        <p:txBody>
          <a:bodyPr>
            <a:noAutofit/>
          </a:bodyPr>
          <a:lstStyle>
            <a:lvl1pPr marL="0" indent="0" algn="ctr">
              <a:buNone/>
              <a:defRPr sz="3200" b="0" baseline="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Cover Super-Long Subtitle with Names, Places, and Technologies</a:t>
            </a:r>
            <a:endParaRPr lang="en-US" dirty="0"/>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2660" y="6329778"/>
            <a:ext cx="1861362" cy="453095"/>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8672076" y="4804229"/>
            <a:ext cx="3389706" cy="152555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1912" y="5004515"/>
            <a:ext cx="2865598" cy="1140114"/>
          </a:xfrm>
          <a:prstGeom prst="rect">
            <a:avLst/>
          </a:prstGeom>
        </p:spPr>
      </p:pic>
      <p:sp>
        <p:nvSpPr>
          <p:cNvPr id="14" name="Rectangle 13"/>
          <p:cNvSpPr/>
          <p:nvPr userDrawn="1"/>
        </p:nvSpPr>
        <p:spPr>
          <a:xfrm flipH="1">
            <a:off x="12126896" y="4804228"/>
            <a:ext cx="65101" cy="152555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flipH="1">
            <a:off x="-1" y="595084"/>
            <a:ext cx="65106"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Connector 18"/>
          <p:cNvCxnSpPr/>
          <p:nvPr userDrawn="1"/>
        </p:nvCxnSpPr>
        <p:spPr>
          <a:xfrm>
            <a:off x="1041651" y="2729605"/>
            <a:ext cx="6778171"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960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prstClr val="white"/>
                </a:solidFill>
                <a:latin typeface="Century Gothic" panose="020B0502020202020204" pitchFamily="34" charset="0"/>
              </a:rPr>
              <a:pPr/>
              <a:t>‹#›</a:t>
            </a:fld>
            <a:endParaRPr lang="en-US" dirty="0">
              <a:solidFill>
                <a:prstClr val="white"/>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2910379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3A7243-2ADC-4868-A7E3-9601D89A05D7}"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80776-AA8E-4A9A-9510-D6BC7D0DF722}" type="slidenum">
              <a:rPr lang="en-US" smtClean="0"/>
              <a:t>‹#›</a:t>
            </a:fld>
            <a:endParaRPr lang="en-US"/>
          </a:p>
        </p:txBody>
      </p:sp>
    </p:spTree>
    <p:extLst>
      <p:ext uri="{BB962C8B-B14F-4D97-AF65-F5344CB8AC3E}">
        <p14:creationId xmlns:p14="http://schemas.microsoft.com/office/powerpoint/2010/main" val="3638450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50800" y="1175826"/>
            <a:ext cx="122809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prstClr val="white"/>
                </a:solidFill>
                <a:latin typeface="Century Gothic" panose="020B0502020202020204" pitchFamily="34" charset="0"/>
              </a:rPr>
              <a:pPr/>
              <a:t>‹#›</a:t>
            </a:fld>
            <a:endParaRPr lang="en-US" dirty="0">
              <a:solidFill>
                <a:prstClr val="white"/>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28" y="146034"/>
            <a:ext cx="8810273" cy="1134678"/>
          </a:xfrm>
        </p:spPr>
        <p:txBody>
          <a:bodyPr anchor="b">
            <a:normAutofit/>
          </a:bodyPr>
          <a:lstStyle>
            <a:lvl1pPr algn="l">
              <a:defRPr sz="3600" b="1">
                <a:solidFill>
                  <a:srgbClr val="373838"/>
                </a:solidFill>
              </a:defRPr>
            </a:lvl1pPr>
          </a:lstStyle>
          <a:p>
            <a:r>
              <a:rPr lang="en-US" dirty="0" smtClean="0"/>
              <a:t>Master Page Title 1</a:t>
            </a:r>
            <a:br>
              <a:rPr lang="en-US" dirty="0" smtClean="0"/>
            </a:br>
            <a:r>
              <a:rPr lang="en-US" dirty="0" smtClean="0"/>
              <a:t>Two Lines</a:t>
            </a:r>
            <a:endParaRPr lang="en-US" dirty="0"/>
          </a:p>
        </p:txBody>
      </p:sp>
    </p:spTree>
    <p:extLst>
      <p:ext uri="{BB962C8B-B14F-4D97-AF65-F5344CB8AC3E}">
        <p14:creationId xmlns:p14="http://schemas.microsoft.com/office/powerpoint/2010/main" val="3321507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7"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471" t="1551" r="12878" b="17795"/>
          <a:stretch/>
        </p:blipFill>
        <p:spPr bwMode="auto">
          <a:xfrm>
            <a:off x="6894973" y="1897852"/>
            <a:ext cx="5034605" cy="4073701"/>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0" y="747268"/>
            <a:ext cx="12192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9" name="Subtitle 2"/>
          <p:cNvSpPr>
            <a:spLocks noGrp="1"/>
          </p:cNvSpPr>
          <p:nvPr>
            <p:ph type="subTitle" idx="13" hasCustomPrompt="1"/>
          </p:nvPr>
        </p:nvSpPr>
        <p:spPr>
          <a:xfrm>
            <a:off x="270628" y="787606"/>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90697" y="6217126"/>
            <a:ext cx="1829619" cy="445368"/>
          </a:xfrm>
          <a:prstGeom prst="rect">
            <a:avLst/>
          </a:prstGeom>
        </p:spPr>
      </p:pic>
      <p:pic>
        <p:nvPicPr>
          <p:cNvPr id="20" name="Picture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12980" r="6174"/>
          <a:stretch/>
        </p:blipFill>
        <p:spPr>
          <a:xfrm>
            <a:off x="260538" y="1897853"/>
            <a:ext cx="5035321" cy="4073701"/>
          </a:xfrm>
          <a:prstGeom prst="rect">
            <a:avLst/>
          </a:prstGeom>
          <a:effectLst>
            <a:innerShdw blurRad="787400">
              <a:prstClr val="black">
                <a:alpha val="74000"/>
              </a:prstClr>
            </a:innerShdw>
          </a:effectLst>
        </p:spPr>
      </p:pic>
      <p:sp>
        <p:nvSpPr>
          <p:cNvPr id="22" name="Pentagon 21"/>
          <p:cNvSpPr/>
          <p:nvPr userDrawn="1"/>
        </p:nvSpPr>
        <p:spPr>
          <a:xfrm>
            <a:off x="0" y="3807801"/>
            <a:ext cx="6363102" cy="2013258"/>
          </a:xfrm>
          <a:prstGeom prst="homePlate">
            <a:avLst/>
          </a:prstGeom>
          <a:solidFill>
            <a:srgbClr val="3738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Pentagon 24"/>
          <p:cNvSpPr/>
          <p:nvPr userDrawn="1"/>
        </p:nvSpPr>
        <p:spPr>
          <a:xfrm flipH="1">
            <a:off x="5828897" y="3091543"/>
            <a:ext cx="6363102" cy="2013258"/>
          </a:xfrm>
          <a:prstGeom prst="homePlate">
            <a:avLst/>
          </a:prstGeom>
          <a:solidFill>
            <a:srgbClr val="3738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Content Placeholder 2"/>
          <p:cNvSpPr>
            <a:spLocks noGrp="1"/>
          </p:cNvSpPr>
          <p:nvPr>
            <p:ph idx="1"/>
          </p:nvPr>
        </p:nvSpPr>
        <p:spPr>
          <a:xfrm>
            <a:off x="361116" y="4023381"/>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lvl="0"/>
            <a:endParaRPr lang="en-US" dirty="0" smtClean="0"/>
          </a:p>
          <a:p>
            <a:pPr lvl="0"/>
            <a:endParaRPr lang="en-US" dirty="0" smtClean="0"/>
          </a:p>
        </p:txBody>
      </p:sp>
      <p:sp>
        <p:nvSpPr>
          <p:cNvPr id="31" name="Content Placeholder 2"/>
          <p:cNvSpPr>
            <a:spLocks noGrp="1"/>
          </p:cNvSpPr>
          <p:nvPr>
            <p:ph idx="14"/>
          </p:nvPr>
        </p:nvSpPr>
        <p:spPr>
          <a:xfrm>
            <a:off x="7031060" y="3336624"/>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lvl="0"/>
            <a:endParaRPr lang="en-US" dirty="0" smtClean="0"/>
          </a:p>
          <a:p>
            <a:pPr lvl="0"/>
            <a:endParaRPr lang="en-US" dirty="0" smtClean="0"/>
          </a:p>
        </p:txBody>
      </p:sp>
    </p:spTree>
    <p:extLst>
      <p:ext uri="{BB962C8B-B14F-4D97-AF65-F5344CB8AC3E}">
        <p14:creationId xmlns:p14="http://schemas.microsoft.com/office/powerpoint/2010/main" val="2589028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cxnSp>
        <p:nvCxnSpPr>
          <p:cNvPr id="12" name="Straight Connector 11"/>
          <p:cNvCxnSpPr/>
          <p:nvPr userDrawn="1"/>
        </p:nvCxnSpPr>
        <p:spPr>
          <a:xfrm>
            <a:off x="0" y="772668"/>
            <a:ext cx="12192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9" name="Subtitle 2"/>
          <p:cNvSpPr>
            <a:spLocks noGrp="1"/>
          </p:cNvSpPr>
          <p:nvPr>
            <p:ph type="subTitle" idx="13" hasCustomPrompt="1"/>
          </p:nvPr>
        </p:nvSpPr>
        <p:spPr>
          <a:xfrm>
            <a:off x="270628" y="787606"/>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35" name="Picture 34"/>
          <p:cNvPicPr>
            <a:picLocks noChangeAspect="1"/>
          </p:cNvPicPr>
          <p:nvPr userDrawn="1"/>
        </p:nvPicPr>
        <p:blipFill rotWithShape="1">
          <a:blip r:embed="rId2" cstate="print">
            <a:extLst>
              <a:ext uri="{28A0092B-C50C-407E-A947-70E740481C1C}">
                <a14:useLocalDpi xmlns:a14="http://schemas.microsoft.com/office/drawing/2010/main" val="0"/>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0697" y="6217126"/>
            <a:ext cx="1829619" cy="445368"/>
          </a:xfrm>
          <a:prstGeom prst="rect">
            <a:avLst/>
          </a:prstGeom>
        </p:spPr>
      </p:pic>
    </p:spTree>
    <p:extLst>
      <p:ext uri="{BB962C8B-B14F-4D97-AF65-F5344CB8AC3E}">
        <p14:creationId xmlns:p14="http://schemas.microsoft.com/office/powerpoint/2010/main" val="2625550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7" name="Rectangle 26"/>
          <p:cNvSpPr/>
          <p:nvPr userDrawn="1"/>
        </p:nvSpPr>
        <p:spPr>
          <a:xfrm>
            <a:off x="-4070" y="1297927"/>
            <a:ext cx="6114584" cy="4920076"/>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
        <p:nvSpPr>
          <p:cNvPr id="34" name="Rounded Rectangle 33"/>
          <p:cNvSpPr/>
          <p:nvPr userDrawn="1"/>
        </p:nvSpPr>
        <p:spPr>
          <a:xfrm>
            <a:off x="9129486" y="386554"/>
            <a:ext cx="2722063" cy="1000897"/>
          </a:xfrm>
          <a:prstGeom prst="roundRect">
            <a:avLst>
              <a:gd name="adj" fmla="val 9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
        <p:nvSpPr>
          <p:cNvPr id="11" name="Content Placeholder 2"/>
          <p:cNvSpPr>
            <a:spLocks noGrp="1"/>
          </p:cNvSpPr>
          <p:nvPr>
            <p:ph idx="1"/>
          </p:nvPr>
        </p:nvSpPr>
        <p:spPr>
          <a:xfrm>
            <a:off x="372862" y="1697844"/>
            <a:ext cx="5331252" cy="4138117"/>
          </a:xfrm>
        </p:spPr>
        <p:txBody>
          <a:bodyPr/>
          <a:lstStyle>
            <a:lvl1pPr>
              <a:defRPr b="1">
                <a:solidFill>
                  <a:schemeClr val="bg1"/>
                </a:solidFill>
                <a:latin typeface="Garamond" panose="02020404030301010803" pitchFamily="18" charset="0"/>
              </a:defRPr>
            </a:lvl1pPr>
            <a:lvl2pPr>
              <a:defRPr>
                <a:solidFill>
                  <a:schemeClr val="bg1"/>
                </a:solidFill>
                <a:latin typeface="Garamond" panose="02020404030301010803" pitchFamily="18" charset="0"/>
              </a:defRPr>
            </a:lvl2pPr>
            <a:lvl3pPr>
              <a:defRPr>
                <a:solidFill>
                  <a:schemeClr val="bg1"/>
                </a:solidFill>
                <a:latin typeface="Garamond" panose="02020404030301010803" pitchFamily="18" charset="0"/>
              </a:defRPr>
            </a:lvl3pPr>
            <a:lvl4pPr>
              <a:defRPr>
                <a:solidFill>
                  <a:schemeClr val="bg1"/>
                </a:solidFill>
                <a:latin typeface="Garamond" panose="02020404030301010803" pitchFamily="18" charset="0"/>
              </a:defRPr>
            </a:lvl4pPr>
            <a:lvl5pPr>
              <a:defRPr>
                <a:solidFill>
                  <a:schemeClr val="bg1"/>
                </a:solidFill>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0" r="6174"/>
          <a:stretch/>
        </p:blipFill>
        <p:spPr>
          <a:xfrm>
            <a:off x="6096000" y="1297927"/>
            <a:ext cx="6081487" cy="4920076"/>
          </a:xfrm>
          <a:prstGeom prst="rect">
            <a:avLst/>
          </a:prstGeom>
          <a:effectLst>
            <a:innerShdw blurRad="647700">
              <a:prstClr val="black">
                <a:alpha val="54000"/>
              </a:prstClr>
            </a:innerShdw>
          </a:effectLst>
        </p:spPr>
      </p:pic>
    </p:spTree>
    <p:extLst>
      <p:ext uri="{BB962C8B-B14F-4D97-AF65-F5344CB8AC3E}">
        <p14:creationId xmlns:p14="http://schemas.microsoft.com/office/powerpoint/2010/main" val="2192158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80" r="6174"/>
          <a:stretch/>
        </p:blipFill>
        <p:spPr>
          <a:xfrm>
            <a:off x="29027" y="1297927"/>
            <a:ext cx="6081487" cy="4920076"/>
          </a:xfrm>
          <a:prstGeom prst="rect">
            <a:avLst/>
          </a:prstGeom>
          <a:effectLst>
            <a:innerShdw blurRad="647700">
              <a:prstClr val="black">
                <a:alpha val="54000"/>
              </a:prstClr>
            </a:innerShdw>
          </a:effectLst>
        </p:spPr>
      </p:pic>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7" name="Rectangle 26"/>
          <p:cNvSpPr/>
          <p:nvPr userDrawn="1"/>
        </p:nvSpPr>
        <p:spPr>
          <a:xfrm>
            <a:off x="6110514" y="1297928"/>
            <a:ext cx="6114584" cy="1843038"/>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
        <p:nvSpPr>
          <p:cNvPr id="11" name="Content Placeholder 2"/>
          <p:cNvSpPr>
            <a:spLocks noGrp="1"/>
          </p:cNvSpPr>
          <p:nvPr>
            <p:ph idx="1"/>
          </p:nvPr>
        </p:nvSpPr>
        <p:spPr>
          <a:xfrm>
            <a:off x="6487446" y="1697844"/>
            <a:ext cx="5331252" cy="4138117"/>
          </a:xfrm>
        </p:spPr>
        <p:txBody>
          <a:bodyPr/>
          <a:lstStyle>
            <a:lvl1pPr>
              <a:defRPr b="1">
                <a:solidFill>
                  <a:schemeClr val="bg1"/>
                </a:solidFill>
                <a:latin typeface="Garamond" panose="02020404030301010803" pitchFamily="18" charset="0"/>
              </a:defRPr>
            </a:lvl1pPr>
            <a:lvl2pPr>
              <a:defRPr>
                <a:solidFill>
                  <a:schemeClr val="bg1"/>
                </a:solidFill>
                <a:latin typeface="Garamond" panose="02020404030301010803" pitchFamily="18" charset="0"/>
              </a:defRPr>
            </a:lvl2pPr>
            <a:lvl3pPr>
              <a:defRPr>
                <a:solidFill>
                  <a:schemeClr val="bg1"/>
                </a:solidFill>
                <a:latin typeface="Garamond" panose="02020404030301010803" pitchFamily="18" charset="0"/>
              </a:defRPr>
            </a:lvl3pPr>
            <a:lvl4pPr>
              <a:defRPr>
                <a:solidFill>
                  <a:schemeClr val="bg1"/>
                </a:solidFill>
                <a:latin typeface="Garamond" panose="02020404030301010803" pitchFamily="18" charset="0"/>
              </a:defRPr>
            </a:lvl4pPr>
            <a:lvl5pPr>
              <a:defRPr>
                <a:solidFill>
                  <a:schemeClr val="bg1"/>
                </a:solidFill>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2" name="Group 1"/>
          <p:cNvGrpSpPr/>
          <p:nvPr userDrawn="1"/>
        </p:nvGrpSpPr>
        <p:grpSpPr>
          <a:xfrm>
            <a:off x="6606456" y="3204481"/>
            <a:ext cx="4874885" cy="2756432"/>
            <a:chOff x="858194" y="3667744"/>
            <a:chExt cx="4049520" cy="2289741"/>
          </a:xfrm>
        </p:grpSpPr>
        <p:sp>
          <p:nvSpPr>
            <p:cNvPr id="13" name="Hexagon 12"/>
            <p:cNvSpPr>
              <a:spLocks noChangeAspect="1"/>
            </p:cNvSpPr>
            <p:nvPr userDrawn="1"/>
          </p:nvSpPr>
          <p:spPr>
            <a:xfrm>
              <a:off x="858194" y="4031440"/>
              <a:ext cx="1147791" cy="1000514"/>
            </a:xfrm>
            <a:prstGeom prst="hexagon">
              <a:avLst/>
            </a:prstGeom>
            <a:blipFill>
              <a:blip r:embed="rId5"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prstClr val="white"/>
                </a:solidFill>
              </a:endParaRPr>
            </a:p>
          </p:txBody>
        </p:sp>
        <p:sp>
          <p:nvSpPr>
            <p:cNvPr id="14" name="Hexagon 13"/>
            <p:cNvSpPr>
              <a:spLocks noChangeAspect="1"/>
            </p:cNvSpPr>
            <p:nvPr userDrawn="1"/>
          </p:nvSpPr>
          <p:spPr>
            <a:xfrm>
              <a:off x="1806447" y="4614120"/>
              <a:ext cx="1147791" cy="1000515"/>
            </a:xfrm>
            <a:prstGeom prst="hexagon">
              <a:avLst/>
            </a:prstGeom>
            <a:blipFill>
              <a:blip r:embed="rId6"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prstClr val="white"/>
                </a:solidFill>
              </a:endParaRPr>
            </a:p>
          </p:txBody>
        </p:sp>
        <p:sp>
          <p:nvSpPr>
            <p:cNvPr id="15" name="Hexagon 14"/>
            <p:cNvSpPr>
              <a:spLocks noChangeAspect="1"/>
            </p:cNvSpPr>
            <p:nvPr userDrawn="1"/>
          </p:nvSpPr>
          <p:spPr>
            <a:xfrm>
              <a:off x="2762773" y="4034147"/>
              <a:ext cx="1147791" cy="1000515"/>
            </a:xfrm>
            <a:prstGeom prst="hexagon">
              <a:avLst/>
            </a:prstGeom>
            <a:blipFill>
              <a:blip r:embed="rId7"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prstClr val="white"/>
                </a:solidFill>
              </a:endParaRPr>
            </a:p>
          </p:txBody>
        </p:sp>
        <p:sp>
          <p:nvSpPr>
            <p:cNvPr id="16" name="Hexagon 15"/>
            <p:cNvSpPr>
              <a:spLocks noChangeAspect="1"/>
            </p:cNvSpPr>
            <p:nvPr userDrawn="1"/>
          </p:nvSpPr>
          <p:spPr>
            <a:xfrm>
              <a:off x="3711026" y="4581224"/>
              <a:ext cx="1147791" cy="1000515"/>
            </a:xfrm>
            <a:prstGeom prst="hexagon">
              <a:avLst/>
            </a:prstGeom>
            <a:blipFill>
              <a:blip r:embed="rId8"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prstClr val="white"/>
                </a:solidFill>
              </a:endParaRPr>
            </a:p>
          </p:txBody>
        </p:sp>
        <p:sp>
          <p:nvSpPr>
            <p:cNvPr id="17" name="TextBox 30"/>
            <p:cNvSpPr txBox="1"/>
            <p:nvPr userDrawn="1"/>
          </p:nvSpPr>
          <p:spPr>
            <a:xfrm>
              <a:off x="1037012" y="3667744"/>
              <a:ext cx="747293"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rgbClr val="373838"/>
                  </a:solidFill>
                  <a:latin typeface="Century Gothic" panose="020B0502020202020204" pitchFamily="34" charset="0"/>
                </a:rPr>
                <a:t>Coal</a:t>
              </a:r>
              <a:endParaRPr lang="en-US" sz="2400" b="1" dirty="0">
                <a:solidFill>
                  <a:srgbClr val="373838"/>
                </a:solidFill>
                <a:latin typeface="Century Gothic" panose="020B0502020202020204" pitchFamily="34" charset="0"/>
              </a:endParaRPr>
            </a:p>
          </p:txBody>
        </p:sp>
        <p:sp>
          <p:nvSpPr>
            <p:cNvPr id="18" name="TextBox 31"/>
            <p:cNvSpPr txBox="1"/>
            <p:nvPr userDrawn="1"/>
          </p:nvSpPr>
          <p:spPr>
            <a:xfrm>
              <a:off x="2636115" y="3691508"/>
              <a:ext cx="1401108"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rgbClr val="373838"/>
                  </a:solidFill>
                  <a:latin typeface="Century Gothic" panose="020B0502020202020204" pitchFamily="34" charset="0"/>
                </a:rPr>
                <a:t>Petroleum</a:t>
              </a:r>
              <a:endParaRPr lang="en-US" sz="2400" b="1" dirty="0">
                <a:solidFill>
                  <a:srgbClr val="373838"/>
                </a:solidFill>
                <a:latin typeface="Century Gothic" panose="020B0502020202020204" pitchFamily="34" charset="0"/>
              </a:endParaRPr>
            </a:p>
          </p:txBody>
        </p:sp>
        <p:sp>
          <p:nvSpPr>
            <p:cNvPr id="19" name="TextBox 32"/>
            <p:cNvSpPr txBox="1"/>
            <p:nvPr userDrawn="1"/>
          </p:nvSpPr>
          <p:spPr>
            <a:xfrm>
              <a:off x="1569931" y="5573984"/>
              <a:ext cx="1620822"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rgbClr val="373838"/>
                  </a:solidFill>
                  <a:latin typeface="Century Gothic" panose="020B0502020202020204" pitchFamily="34" charset="0"/>
                </a:rPr>
                <a:t>Natural Gas</a:t>
              </a:r>
              <a:endParaRPr lang="en-US" sz="2400" b="1" dirty="0">
                <a:solidFill>
                  <a:srgbClr val="373838"/>
                </a:solidFill>
                <a:latin typeface="Century Gothic" panose="020B0502020202020204" pitchFamily="34" charset="0"/>
              </a:endParaRPr>
            </a:p>
          </p:txBody>
        </p:sp>
        <p:sp>
          <p:nvSpPr>
            <p:cNvPr id="20" name="TextBox 33"/>
            <p:cNvSpPr txBox="1"/>
            <p:nvPr userDrawn="1"/>
          </p:nvSpPr>
          <p:spPr>
            <a:xfrm>
              <a:off x="3659740" y="5564004"/>
              <a:ext cx="1247974"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rgbClr val="373838"/>
                  </a:solidFill>
                  <a:latin typeface="Century Gothic" panose="020B0502020202020204" pitchFamily="34" charset="0"/>
                </a:rPr>
                <a:t>Hydrates</a:t>
              </a:r>
              <a:endParaRPr lang="en-US" sz="2400" b="1" dirty="0">
                <a:solidFill>
                  <a:srgbClr val="373838"/>
                </a:solidFill>
                <a:latin typeface="Century Gothic" panose="020B0502020202020204" pitchFamily="34" charset="0"/>
              </a:endParaRPr>
            </a:p>
          </p:txBody>
        </p:sp>
      </p:grpSp>
    </p:spTree>
    <p:extLst>
      <p:ext uri="{BB962C8B-B14F-4D97-AF65-F5344CB8AC3E}">
        <p14:creationId xmlns:p14="http://schemas.microsoft.com/office/powerpoint/2010/main" val="2481998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Tree>
    <p:extLst>
      <p:ext uri="{BB962C8B-B14F-4D97-AF65-F5344CB8AC3E}">
        <p14:creationId xmlns:p14="http://schemas.microsoft.com/office/powerpoint/2010/main" val="321714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3A7243-2ADC-4868-A7E3-9601D89A05D7}"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80776-AA8E-4A9A-9510-D6BC7D0DF722}" type="slidenum">
              <a:rPr lang="en-US" smtClean="0"/>
              <a:t>‹#›</a:t>
            </a:fld>
            <a:endParaRPr lang="en-US"/>
          </a:p>
        </p:txBody>
      </p:sp>
    </p:spTree>
    <p:extLst>
      <p:ext uri="{BB962C8B-B14F-4D97-AF65-F5344CB8AC3E}">
        <p14:creationId xmlns:p14="http://schemas.microsoft.com/office/powerpoint/2010/main" val="162968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3A7243-2ADC-4868-A7E3-9601D89A05D7}"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80776-AA8E-4A9A-9510-D6BC7D0DF722}" type="slidenum">
              <a:rPr lang="en-US" smtClean="0"/>
              <a:t>‹#›</a:t>
            </a:fld>
            <a:endParaRPr lang="en-US"/>
          </a:p>
        </p:txBody>
      </p:sp>
    </p:spTree>
    <p:extLst>
      <p:ext uri="{BB962C8B-B14F-4D97-AF65-F5344CB8AC3E}">
        <p14:creationId xmlns:p14="http://schemas.microsoft.com/office/powerpoint/2010/main" val="1450790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3A7243-2ADC-4868-A7E3-9601D89A05D7}" type="datetimeFigureOut">
              <a:rPr lang="en-US" smtClean="0"/>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80776-AA8E-4A9A-9510-D6BC7D0DF722}" type="slidenum">
              <a:rPr lang="en-US" smtClean="0"/>
              <a:t>‹#›</a:t>
            </a:fld>
            <a:endParaRPr lang="en-US"/>
          </a:p>
        </p:txBody>
      </p:sp>
    </p:spTree>
    <p:extLst>
      <p:ext uri="{BB962C8B-B14F-4D97-AF65-F5344CB8AC3E}">
        <p14:creationId xmlns:p14="http://schemas.microsoft.com/office/powerpoint/2010/main" val="584460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3A7243-2ADC-4868-A7E3-9601D89A05D7}" type="datetimeFigureOut">
              <a:rPr lang="en-US" smtClean="0"/>
              <a:t>11/8/2016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C80776-AA8E-4A9A-9510-D6BC7D0DF722}" type="slidenum">
              <a:rPr lang="en-US" smtClean="0"/>
              <a:t>‹#›</a:t>
            </a:fld>
            <a:endParaRPr lang="en-US"/>
          </a:p>
        </p:txBody>
      </p:sp>
    </p:spTree>
    <p:extLst>
      <p:ext uri="{BB962C8B-B14F-4D97-AF65-F5344CB8AC3E}">
        <p14:creationId xmlns:p14="http://schemas.microsoft.com/office/powerpoint/2010/main" val="4279696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3A7243-2ADC-4868-A7E3-9601D89A05D7}" type="datetimeFigureOut">
              <a:rPr lang="en-US" smtClean="0"/>
              <a:t>11/8/2016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C80776-AA8E-4A9A-9510-D6BC7D0DF722}" type="slidenum">
              <a:rPr lang="en-US" smtClean="0"/>
              <a:t>‹#›</a:t>
            </a:fld>
            <a:endParaRPr lang="en-US"/>
          </a:p>
        </p:txBody>
      </p:sp>
    </p:spTree>
    <p:extLst>
      <p:ext uri="{BB962C8B-B14F-4D97-AF65-F5344CB8AC3E}">
        <p14:creationId xmlns:p14="http://schemas.microsoft.com/office/powerpoint/2010/main" val="74425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3A7243-2ADC-4868-A7E3-9601D89A05D7}" type="datetimeFigureOut">
              <a:rPr lang="en-US" smtClean="0"/>
              <a:t>11/8/2016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C80776-AA8E-4A9A-9510-D6BC7D0DF722}" type="slidenum">
              <a:rPr lang="en-US" smtClean="0"/>
              <a:t>‹#›</a:t>
            </a:fld>
            <a:endParaRPr lang="en-US"/>
          </a:p>
        </p:txBody>
      </p:sp>
    </p:spTree>
    <p:extLst>
      <p:ext uri="{BB962C8B-B14F-4D97-AF65-F5344CB8AC3E}">
        <p14:creationId xmlns:p14="http://schemas.microsoft.com/office/powerpoint/2010/main" val="654143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3A7243-2ADC-4868-A7E3-9601D89A05D7}" type="datetimeFigureOut">
              <a:rPr lang="en-US" smtClean="0"/>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80776-AA8E-4A9A-9510-D6BC7D0DF722}" type="slidenum">
              <a:rPr lang="en-US" smtClean="0"/>
              <a:t>‹#›</a:t>
            </a:fld>
            <a:endParaRPr lang="en-US"/>
          </a:p>
        </p:txBody>
      </p:sp>
    </p:spTree>
    <p:extLst>
      <p:ext uri="{BB962C8B-B14F-4D97-AF65-F5344CB8AC3E}">
        <p14:creationId xmlns:p14="http://schemas.microsoft.com/office/powerpoint/2010/main" val="526570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A7243-2ADC-4868-A7E3-9601D89A05D7}" type="datetimeFigureOut">
              <a:rPr lang="en-US" smtClean="0"/>
              <a:t>11/8/2016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C80776-AA8E-4A9A-9510-D6BC7D0DF722}" type="slidenum">
              <a:rPr lang="en-US" smtClean="0"/>
              <a:t>‹#›</a:t>
            </a:fld>
            <a:endParaRPr lang="en-US"/>
          </a:p>
        </p:txBody>
      </p:sp>
    </p:spTree>
    <p:extLst>
      <p:ext uri="{BB962C8B-B14F-4D97-AF65-F5344CB8AC3E}">
        <p14:creationId xmlns:p14="http://schemas.microsoft.com/office/powerpoint/2010/main" val="653296268"/>
      </p:ext>
    </p:extLst>
  </p:cSld>
  <p:clrMap bg1="lt1" tx1="dk1" bg2="lt2" tx2="dk2" accent1="accent1" accent2="accent2" accent3="accent3" accent4="accent4" accent5="accent5" accent6="accent6" hlink="hlink" folHlink="folHlink"/>
  <p:sldLayoutIdLst>
    <p:sldLayoutId id="2147483685"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2809-195B-4C71-AF45-AF8015062DE4}" type="datetimeFigureOut">
              <a:rPr lang="en-US" smtClean="0">
                <a:solidFill>
                  <a:srgbClr val="373838">
                    <a:tint val="75000"/>
                  </a:srgbClr>
                </a:solidFill>
              </a:rPr>
              <a:pPr/>
              <a:t>11/8/2016</a:t>
            </a:fld>
            <a:endParaRPr lang="en-US">
              <a:solidFill>
                <a:srgbClr val="373838">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373838">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BBCF7-C2B2-490C-A676-4763179728A4}" type="slidenum">
              <a:rPr lang="en-US" smtClean="0">
                <a:solidFill>
                  <a:srgbClr val="373838">
                    <a:tint val="75000"/>
                  </a:srgbClr>
                </a:solidFill>
              </a:rPr>
              <a:pPr/>
              <a:t>‹#›</a:t>
            </a:fld>
            <a:endParaRPr lang="en-US">
              <a:solidFill>
                <a:srgbClr val="373838">
                  <a:tint val="75000"/>
                </a:srgbClr>
              </a:solidFill>
            </a:endParaRPr>
          </a:p>
        </p:txBody>
      </p:sp>
    </p:spTree>
    <p:extLst>
      <p:ext uri="{BB962C8B-B14F-4D97-AF65-F5344CB8AC3E}">
        <p14:creationId xmlns:p14="http://schemas.microsoft.com/office/powerpoint/2010/main" val="30229572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b="0" kern="1200">
          <a:solidFill>
            <a:srgbClr val="37383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000" dirty="0" smtClean="0"/>
              <a:t>Seminar on NETL’s Minority Serving Institutions Program</a:t>
            </a:r>
            <a:endParaRPr lang="en-US" sz="4000" dirty="0"/>
          </a:p>
        </p:txBody>
      </p:sp>
      <p:sp>
        <p:nvSpPr>
          <p:cNvPr id="3" name="Subtitle 2"/>
          <p:cNvSpPr>
            <a:spLocks noGrp="1"/>
          </p:cNvSpPr>
          <p:nvPr>
            <p:ph type="subTitle" idx="1"/>
          </p:nvPr>
        </p:nvSpPr>
        <p:spPr>
          <a:xfrm>
            <a:off x="270628" y="1152316"/>
            <a:ext cx="9033029" cy="373510"/>
          </a:xfrm>
        </p:spPr>
        <p:txBody>
          <a:bodyPr/>
          <a:lstStyle/>
          <a:p>
            <a:pPr>
              <a:lnSpc>
                <a:spcPct val="100000"/>
              </a:lnSpc>
              <a:spcBef>
                <a:spcPts val="0"/>
              </a:spcBef>
              <a:defRPr/>
            </a:pPr>
            <a:r>
              <a:rPr lang="en-US" sz="2400" dirty="0" smtClean="0"/>
              <a:t>Responding to Areas of Interest (AOIs)</a:t>
            </a:r>
            <a:endParaRPr lang="en-US" sz="2400" dirty="0"/>
          </a:p>
        </p:txBody>
      </p:sp>
      <p:sp>
        <p:nvSpPr>
          <p:cNvPr id="4" name="Subtitle 2"/>
          <p:cNvSpPr txBox="1">
            <a:spLocks/>
          </p:cNvSpPr>
          <p:nvPr/>
        </p:nvSpPr>
        <p:spPr>
          <a:xfrm>
            <a:off x="215543" y="5868450"/>
            <a:ext cx="5180241" cy="989550"/>
          </a:xfrm>
          <a:prstGeom prst="rect">
            <a:avLst/>
          </a:prstGeom>
          <a:effectLst>
            <a:outerShdw blurRad="50800" dist="38100" dir="10800000" algn="r" rotWithShape="0">
              <a:prstClr val="black">
                <a:alpha val="24000"/>
              </a:prstClr>
            </a:outerShd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800" b="1" dirty="0" smtClean="0">
                <a:solidFill>
                  <a:prstClr val="white"/>
                </a:solidFill>
                <a:latin typeface="Century Gothic" panose="020B0502020202020204" pitchFamily="34" charset="0"/>
              </a:rPr>
              <a:t>Sydni Credle, Project Manager</a:t>
            </a:r>
          </a:p>
          <a:p>
            <a:pPr>
              <a:lnSpc>
                <a:spcPct val="100000"/>
              </a:lnSpc>
              <a:spcBef>
                <a:spcPts val="0"/>
              </a:spcBef>
            </a:pPr>
            <a:r>
              <a:rPr lang="en-US" sz="1800" b="1" dirty="0" smtClean="0">
                <a:solidFill>
                  <a:prstClr val="white"/>
                </a:solidFill>
                <a:latin typeface="Century Gothic" panose="020B0502020202020204" pitchFamily="34" charset="0"/>
              </a:rPr>
              <a:t>Enabling Technologies &amp; Partnerships </a:t>
            </a:r>
          </a:p>
          <a:p>
            <a:pPr>
              <a:lnSpc>
                <a:spcPct val="100000"/>
              </a:lnSpc>
              <a:spcBef>
                <a:spcPts val="0"/>
              </a:spcBef>
            </a:pPr>
            <a:r>
              <a:rPr lang="en-US" sz="1600" b="1" dirty="0" smtClean="0">
                <a:solidFill>
                  <a:prstClr val="white"/>
                </a:solidFill>
                <a:latin typeface="Century Gothic" panose="020B0502020202020204" pitchFamily="34" charset="0"/>
              </a:rPr>
              <a:t>November 9, 2016</a:t>
            </a:r>
            <a:endParaRPr lang="en-US" sz="1600" b="1" dirty="0">
              <a:solidFill>
                <a:prstClr val="white"/>
              </a:solidFill>
              <a:latin typeface="Century Gothic" panose="020B0502020202020204" pitchFamily="34" charset="0"/>
            </a:endParaRPr>
          </a:p>
        </p:txBody>
      </p:sp>
      <p:sp>
        <p:nvSpPr>
          <p:cNvPr id="6" name="Subtitle 2"/>
          <p:cNvSpPr txBox="1">
            <a:spLocks/>
          </p:cNvSpPr>
          <p:nvPr/>
        </p:nvSpPr>
        <p:spPr>
          <a:xfrm>
            <a:off x="7720913" y="1813831"/>
            <a:ext cx="4027326" cy="411271"/>
          </a:xfrm>
          <a:prstGeom prst="rect">
            <a:avLst/>
          </a:prstGeom>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defRPr/>
            </a:pPr>
            <a:endParaRPr lang="en-US" sz="1600" b="1" dirty="0">
              <a:solidFill>
                <a:srgbClr val="373838"/>
              </a:solidFill>
            </a:endParaRPr>
          </a:p>
        </p:txBody>
      </p:sp>
    </p:spTree>
    <p:extLst>
      <p:ext uri="{BB962C8B-B14F-4D97-AF65-F5344CB8AC3E}">
        <p14:creationId xmlns:p14="http://schemas.microsoft.com/office/powerpoint/2010/main" val="14620846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0" dirty="0"/>
              <a:t>FOA provides background material regarding the topics often called “Areas of </a:t>
            </a:r>
            <a:r>
              <a:rPr lang="en-US" b="0" dirty="0" smtClean="0"/>
              <a:t>interest (AOI)”</a:t>
            </a:r>
            <a:endParaRPr lang="en-US" b="0" dirty="0"/>
          </a:p>
          <a:p>
            <a:r>
              <a:rPr lang="en-US" b="0" dirty="0"/>
              <a:t>“Area of </a:t>
            </a:r>
            <a:r>
              <a:rPr lang="en-US" b="0" dirty="0" smtClean="0"/>
              <a:t>Interest (AOI)” </a:t>
            </a:r>
            <a:r>
              <a:rPr lang="en-US" b="0" dirty="0"/>
              <a:t>describes in detail each area of research where NETL is seeking proposals.</a:t>
            </a:r>
          </a:p>
          <a:p>
            <a:r>
              <a:rPr lang="en-US" b="0" dirty="0" smtClean="0"/>
              <a:t>Each AOI should </a:t>
            </a:r>
            <a:r>
              <a:rPr lang="en-US" b="0" dirty="0"/>
              <a:t>be carefully considered as a potential topic for research </a:t>
            </a:r>
            <a:r>
              <a:rPr lang="en-US" b="0" dirty="0" smtClean="0"/>
              <a:t>proposals</a:t>
            </a:r>
          </a:p>
          <a:p>
            <a:r>
              <a:rPr lang="en-US" b="0" dirty="0"/>
              <a:t>If appropriate, NETL will also provide specific lines of research that are not being sought in the FOA.</a:t>
            </a:r>
          </a:p>
          <a:p>
            <a:endParaRPr lang="en-US" b="0" dirty="0"/>
          </a:p>
        </p:txBody>
      </p:sp>
      <p:sp>
        <p:nvSpPr>
          <p:cNvPr id="2" name="Title 1"/>
          <p:cNvSpPr>
            <a:spLocks noGrp="1"/>
          </p:cNvSpPr>
          <p:nvPr>
            <p:ph type="ctrTitle"/>
          </p:nvPr>
        </p:nvSpPr>
        <p:spPr>
          <a:xfrm>
            <a:off x="270628" y="-1"/>
            <a:ext cx="9637647" cy="1064525"/>
          </a:xfrm>
        </p:spPr>
        <p:txBody>
          <a:bodyPr>
            <a:noAutofit/>
          </a:bodyPr>
          <a:lstStyle/>
          <a:p>
            <a:r>
              <a:rPr lang="en-US" sz="3600" dirty="0">
                <a:latin typeface="Garamond" panose="02020404030301010803" pitchFamily="18" charset="0"/>
              </a:rPr>
              <a:t>Important Items in the Funding Opportunity Announcement (FOA)</a:t>
            </a:r>
          </a:p>
        </p:txBody>
      </p:sp>
    </p:spTree>
    <p:extLst>
      <p:ext uri="{BB962C8B-B14F-4D97-AF65-F5344CB8AC3E}">
        <p14:creationId xmlns:p14="http://schemas.microsoft.com/office/powerpoint/2010/main" val="3970308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0" dirty="0" smtClean="0"/>
              <a:t>Primary Emphasis is on training next generation of STEM students</a:t>
            </a:r>
            <a:endParaRPr lang="en-US" b="0" dirty="0"/>
          </a:p>
          <a:p>
            <a:pPr lvl="1"/>
            <a:r>
              <a:rPr lang="en-US" dirty="0"/>
              <a:t>Identify </a:t>
            </a:r>
            <a:r>
              <a:rPr lang="en-US" dirty="0" smtClean="0"/>
              <a:t>student roles </a:t>
            </a:r>
            <a:r>
              <a:rPr lang="en-US" dirty="0"/>
              <a:t>when </a:t>
            </a:r>
            <a:r>
              <a:rPr lang="en-US" dirty="0" smtClean="0"/>
              <a:t>possible</a:t>
            </a:r>
          </a:p>
          <a:p>
            <a:r>
              <a:rPr lang="en-US" b="0" dirty="0" smtClean="0"/>
              <a:t>Research crosscuts a lot of different areas (sensors, materials, simulation, water management, </a:t>
            </a:r>
            <a:r>
              <a:rPr lang="en-US" b="0" dirty="0" err="1" smtClean="0"/>
              <a:t>etc</a:t>
            </a:r>
            <a:r>
              <a:rPr lang="en-US" b="0" dirty="0" smtClean="0"/>
              <a:t>)</a:t>
            </a:r>
            <a:endParaRPr lang="en-US" b="0" dirty="0"/>
          </a:p>
          <a:p>
            <a:r>
              <a:rPr lang="en-US" b="0" dirty="0"/>
              <a:t>Number/types </a:t>
            </a:r>
            <a:r>
              <a:rPr lang="en-US" b="0" dirty="0" smtClean="0"/>
              <a:t>of </a:t>
            </a:r>
            <a:r>
              <a:rPr lang="en-US" b="0" dirty="0"/>
              <a:t>areas of interest dependent on funding in particular areas, </a:t>
            </a:r>
            <a:r>
              <a:rPr lang="en-US" b="0" dirty="0" smtClean="0"/>
              <a:t>DOE mission goals, and technology maturity</a:t>
            </a:r>
            <a:endParaRPr lang="en-US" b="0" dirty="0"/>
          </a:p>
          <a:p>
            <a:r>
              <a:rPr lang="en-US" b="0" dirty="0"/>
              <a:t>Areas of </a:t>
            </a:r>
            <a:r>
              <a:rPr lang="en-US" b="0" dirty="0" smtClean="0"/>
              <a:t>Interests </a:t>
            </a:r>
            <a:r>
              <a:rPr lang="en-US" b="0" dirty="0"/>
              <a:t>change annually</a:t>
            </a:r>
          </a:p>
          <a:p>
            <a:endParaRPr lang="en-US" dirty="0"/>
          </a:p>
          <a:p>
            <a:endParaRPr lang="en-US" dirty="0"/>
          </a:p>
        </p:txBody>
      </p:sp>
      <p:sp>
        <p:nvSpPr>
          <p:cNvPr id="2" name="Title 1"/>
          <p:cNvSpPr>
            <a:spLocks noGrp="1"/>
          </p:cNvSpPr>
          <p:nvPr>
            <p:ph type="ctrTitle"/>
          </p:nvPr>
        </p:nvSpPr>
        <p:spPr/>
        <p:txBody>
          <a:bodyPr>
            <a:normAutofit fontScale="90000"/>
          </a:bodyPr>
          <a:lstStyle/>
          <a:p>
            <a:r>
              <a:rPr lang="en-US" dirty="0">
                <a:latin typeface="Garamond" panose="02020404030301010803" pitchFamily="18" charset="0"/>
              </a:rPr>
              <a:t>HBCU role in Crosscutting </a:t>
            </a:r>
            <a:r>
              <a:rPr lang="en-US" dirty="0" smtClean="0">
                <a:latin typeface="Garamond" panose="02020404030301010803" pitchFamily="18" charset="0"/>
              </a:rPr>
              <a:t>Research</a:t>
            </a:r>
            <a:endParaRPr lang="en-US" dirty="0">
              <a:latin typeface="Garamond" panose="02020404030301010803" pitchFamily="18" charset="0"/>
            </a:endParaRPr>
          </a:p>
        </p:txBody>
      </p:sp>
    </p:spTree>
    <p:extLst>
      <p:ext uri="{BB962C8B-B14F-4D97-AF65-F5344CB8AC3E}">
        <p14:creationId xmlns:p14="http://schemas.microsoft.com/office/powerpoint/2010/main" val="290901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0" dirty="0"/>
              <a:t>Reduced-order model based on multiphase computational fluid dynamics</a:t>
            </a:r>
          </a:p>
          <a:p>
            <a:r>
              <a:rPr lang="en-US" b="0" dirty="0"/>
              <a:t>Functional Materials for Carbon Capture in Advanced Fossil Energy Power Generation</a:t>
            </a:r>
          </a:p>
          <a:p>
            <a:pPr lvl="1"/>
            <a:r>
              <a:rPr lang="en-US" sz="2800" dirty="0"/>
              <a:t>Application of Nano-engineered Material to Carbon Capture Systems</a:t>
            </a:r>
          </a:p>
          <a:p>
            <a:pPr lvl="1"/>
            <a:r>
              <a:rPr lang="en-US" sz="2800" dirty="0"/>
              <a:t>Application of Nitrogen-selective Materials to Carbon Capture Systems</a:t>
            </a:r>
          </a:p>
          <a:p>
            <a:r>
              <a:rPr lang="en-US" b="0" dirty="0"/>
              <a:t>Low Cost Sensor Designs for Advanced Energy System Applications </a:t>
            </a:r>
          </a:p>
          <a:p>
            <a:r>
              <a:rPr lang="en-US" b="0" dirty="0"/>
              <a:t>Computational Energy Sciences – Multiphase Flow Research</a:t>
            </a:r>
          </a:p>
          <a:p>
            <a:r>
              <a:rPr lang="en-US" b="0" dirty="0"/>
              <a:t>High Performance Materials for Long Term Fossil Energy Applications</a:t>
            </a:r>
          </a:p>
        </p:txBody>
      </p:sp>
      <p:sp>
        <p:nvSpPr>
          <p:cNvPr id="2" name="Title 1"/>
          <p:cNvSpPr>
            <a:spLocks noGrp="1"/>
          </p:cNvSpPr>
          <p:nvPr>
            <p:ph type="ctrTitle"/>
          </p:nvPr>
        </p:nvSpPr>
        <p:spPr/>
        <p:txBody>
          <a:bodyPr>
            <a:normAutofit fontScale="90000"/>
          </a:bodyPr>
          <a:lstStyle/>
          <a:p>
            <a:r>
              <a:rPr lang="en-US" dirty="0">
                <a:latin typeface="Garamond" panose="02020404030301010803" pitchFamily="18" charset="0"/>
              </a:rPr>
              <a:t>Previous Areas of Interest</a:t>
            </a:r>
          </a:p>
        </p:txBody>
      </p:sp>
    </p:spTree>
    <p:extLst>
      <p:ext uri="{BB962C8B-B14F-4D97-AF65-F5344CB8AC3E}">
        <p14:creationId xmlns:p14="http://schemas.microsoft.com/office/powerpoint/2010/main" val="2817794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70627" y="1363748"/>
            <a:ext cx="11580921" cy="4010336"/>
          </a:xfrm>
        </p:spPr>
        <p:txBody>
          <a:bodyPr>
            <a:noAutofit/>
          </a:bodyPr>
          <a:lstStyle/>
          <a:p>
            <a:r>
              <a:rPr lang="en-US" b="0" dirty="0"/>
              <a:t>Read the Funding Opportunity </a:t>
            </a:r>
            <a:r>
              <a:rPr lang="en-US" b="0" dirty="0" smtClean="0"/>
              <a:t>Announcement (FOA) </a:t>
            </a:r>
            <a:r>
              <a:rPr lang="en-US" b="0" dirty="0"/>
              <a:t>carefully.</a:t>
            </a:r>
          </a:p>
          <a:p>
            <a:r>
              <a:rPr lang="en-US" b="0" dirty="0"/>
              <a:t>Understand the mission and organization of the U.S. Department of Energy (DOE) and the National Energy Technology Laboratory (NETL)</a:t>
            </a:r>
          </a:p>
          <a:p>
            <a:r>
              <a:rPr lang="en-US" b="0" dirty="0"/>
              <a:t>Understand the research areas NETL is interested in funding</a:t>
            </a:r>
          </a:p>
          <a:p>
            <a:r>
              <a:rPr lang="en-US" b="0" dirty="0"/>
              <a:t>Identify where your research strengths best fit with NETL areas of interest</a:t>
            </a:r>
          </a:p>
          <a:p>
            <a:r>
              <a:rPr lang="en-US" b="0" dirty="0"/>
              <a:t>Get organized early</a:t>
            </a:r>
          </a:p>
          <a:p>
            <a:pPr lvl="1"/>
            <a:r>
              <a:rPr lang="en-US" sz="2800" dirty="0"/>
              <a:t>Create proposal team</a:t>
            </a:r>
          </a:p>
          <a:p>
            <a:pPr lvl="1"/>
            <a:r>
              <a:rPr lang="en-US" sz="2800" dirty="0"/>
              <a:t>Develop application preparation schedule and key submittal dates</a:t>
            </a:r>
          </a:p>
          <a:p>
            <a:pPr lvl="1"/>
            <a:r>
              <a:rPr lang="en-US" sz="2800" dirty="0"/>
              <a:t>Assign tasks</a:t>
            </a:r>
          </a:p>
          <a:p>
            <a:endParaRPr lang="en-US" b="0" dirty="0"/>
          </a:p>
          <a:p>
            <a:endParaRPr lang="en-US" b="0" dirty="0"/>
          </a:p>
        </p:txBody>
      </p:sp>
      <p:sp>
        <p:nvSpPr>
          <p:cNvPr id="2" name="Title 1"/>
          <p:cNvSpPr>
            <a:spLocks noGrp="1"/>
          </p:cNvSpPr>
          <p:nvPr>
            <p:ph type="ctrTitle"/>
          </p:nvPr>
        </p:nvSpPr>
        <p:spPr/>
        <p:txBody>
          <a:bodyPr>
            <a:normAutofit fontScale="90000"/>
          </a:bodyPr>
          <a:lstStyle/>
          <a:p>
            <a:r>
              <a:rPr lang="en-US" dirty="0">
                <a:latin typeface="Garamond" panose="02020404030301010803" pitchFamily="18" charset="0"/>
              </a:rPr>
              <a:t>General Suggestions</a:t>
            </a:r>
          </a:p>
        </p:txBody>
      </p:sp>
    </p:spTree>
    <p:extLst>
      <p:ext uri="{BB962C8B-B14F-4D97-AF65-F5344CB8AC3E}">
        <p14:creationId xmlns:p14="http://schemas.microsoft.com/office/powerpoint/2010/main" val="2204861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70627" y="1363748"/>
            <a:ext cx="11580921" cy="4010336"/>
          </a:xfrm>
        </p:spPr>
        <p:txBody>
          <a:bodyPr>
            <a:noAutofit/>
          </a:bodyPr>
          <a:lstStyle/>
          <a:p>
            <a:r>
              <a:rPr lang="en-US" b="0" dirty="0" smtClean="0"/>
              <a:t>Identify </a:t>
            </a:r>
            <a:r>
              <a:rPr lang="en-US" b="0" dirty="0"/>
              <a:t>key research team members</a:t>
            </a:r>
          </a:p>
          <a:p>
            <a:r>
              <a:rPr lang="en-US" b="0" dirty="0"/>
              <a:t>Consider teaming with another </a:t>
            </a:r>
            <a:r>
              <a:rPr lang="en-US" b="0" dirty="0" smtClean="0"/>
              <a:t>institutions</a:t>
            </a:r>
            <a:endParaRPr lang="en-US" b="0" dirty="0"/>
          </a:p>
          <a:p>
            <a:pPr lvl="1"/>
            <a:r>
              <a:rPr lang="en-US" sz="2800" dirty="0"/>
              <a:t>Provide letters of support </a:t>
            </a:r>
          </a:p>
          <a:p>
            <a:pPr lvl="1"/>
            <a:r>
              <a:rPr lang="en-US" sz="2800" dirty="0"/>
              <a:t>Financial investment if applicable</a:t>
            </a:r>
          </a:p>
          <a:p>
            <a:pPr lvl="1"/>
            <a:r>
              <a:rPr lang="en-US" sz="2800" dirty="0"/>
              <a:t>Be as specific as possible </a:t>
            </a:r>
          </a:p>
          <a:p>
            <a:r>
              <a:rPr lang="en-US" b="0" dirty="0"/>
              <a:t>Identify required submittals (PMP, Environment Questionnaires, SF424’s, etc.)</a:t>
            </a:r>
          </a:p>
          <a:p>
            <a:r>
              <a:rPr lang="en-US" b="0" dirty="0"/>
              <a:t>Submit application early</a:t>
            </a:r>
          </a:p>
          <a:p>
            <a:r>
              <a:rPr lang="en-US" b="0" dirty="0"/>
              <a:t>Verify that final application complies with all FOA requirements</a:t>
            </a:r>
          </a:p>
          <a:p>
            <a:endParaRPr lang="en-US" b="0" dirty="0"/>
          </a:p>
          <a:p>
            <a:endParaRPr lang="en-US" b="0" dirty="0"/>
          </a:p>
        </p:txBody>
      </p:sp>
      <p:sp>
        <p:nvSpPr>
          <p:cNvPr id="2" name="Title 1"/>
          <p:cNvSpPr>
            <a:spLocks noGrp="1"/>
          </p:cNvSpPr>
          <p:nvPr>
            <p:ph type="ctrTitle"/>
          </p:nvPr>
        </p:nvSpPr>
        <p:spPr/>
        <p:txBody>
          <a:bodyPr>
            <a:normAutofit/>
          </a:bodyPr>
          <a:lstStyle/>
          <a:p>
            <a:r>
              <a:rPr lang="en-US" sz="3600" dirty="0">
                <a:latin typeface="Garamond" panose="02020404030301010803" pitchFamily="18" charset="0"/>
              </a:rPr>
              <a:t>General Suggestions</a:t>
            </a:r>
          </a:p>
        </p:txBody>
      </p:sp>
    </p:spTree>
    <p:extLst>
      <p:ext uri="{BB962C8B-B14F-4D97-AF65-F5344CB8AC3E}">
        <p14:creationId xmlns:p14="http://schemas.microsoft.com/office/powerpoint/2010/main" val="527238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627" y="1396699"/>
            <a:ext cx="11580921" cy="4010336"/>
          </a:xfrm>
        </p:spPr>
        <p:txBody>
          <a:bodyPr>
            <a:noAutofit/>
          </a:bodyPr>
          <a:lstStyle/>
          <a:p>
            <a:r>
              <a:rPr lang="en-US" b="0" dirty="0"/>
              <a:t>Read topic area closely</a:t>
            </a:r>
          </a:p>
          <a:p>
            <a:pPr lvl="1"/>
            <a:r>
              <a:rPr lang="en-US" sz="2800" dirty="0"/>
              <a:t>Look for specific thresholds or requirements</a:t>
            </a:r>
          </a:p>
          <a:p>
            <a:pPr lvl="1"/>
            <a:r>
              <a:rPr lang="en-US" sz="2800" dirty="0"/>
              <a:t>Determine items that are not of interest within that topic area</a:t>
            </a:r>
          </a:p>
          <a:p>
            <a:pPr lvl="1"/>
            <a:r>
              <a:rPr lang="en-US" sz="2800" dirty="0"/>
              <a:t>Recycling applications is generally not a successful approach</a:t>
            </a:r>
          </a:p>
          <a:p>
            <a:r>
              <a:rPr lang="en-US" b="0" dirty="0"/>
              <a:t>Ask questions</a:t>
            </a:r>
          </a:p>
          <a:p>
            <a:pPr lvl="1"/>
            <a:r>
              <a:rPr lang="en-US" sz="2800" dirty="0"/>
              <a:t>Use </a:t>
            </a:r>
            <a:r>
              <a:rPr lang="en-US" sz="2800" dirty="0" err="1"/>
              <a:t>Fedconnect</a:t>
            </a:r>
            <a:r>
              <a:rPr lang="en-US" sz="2800" dirty="0"/>
              <a:t> to ask questions while FOA is open</a:t>
            </a:r>
          </a:p>
          <a:p>
            <a:pPr lvl="1"/>
            <a:r>
              <a:rPr lang="en-US" sz="2800" dirty="0"/>
              <a:t>Can be used for technical, administrative, or FOA clarification (differences between milestones, success criteria, deliverables, etc.)</a:t>
            </a:r>
          </a:p>
          <a:p>
            <a:pPr lvl="1"/>
            <a:r>
              <a:rPr lang="en-US" sz="2800" dirty="0"/>
              <a:t>See if your questions have already been asked/answered on the server</a:t>
            </a:r>
          </a:p>
          <a:p>
            <a:endParaRPr lang="en-US" b="0" dirty="0"/>
          </a:p>
        </p:txBody>
      </p:sp>
      <p:sp>
        <p:nvSpPr>
          <p:cNvPr id="2" name="Title 1"/>
          <p:cNvSpPr>
            <a:spLocks noGrp="1"/>
          </p:cNvSpPr>
          <p:nvPr>
            <p:ph type="ctrTitle"/>
          </p:nvPr>
        </p:nvSpPr>
        <p:spPr/>
        <p:txBody>
          <a:bodyPr>
            <a:normAutofit fontScale="90000"/>
          </a:bodyPr>
          <a:lstStyle/>
          <a:p>
            <a:r>
              <a:rPr lang="en-US" dirty="0">
                <a:latin typeface="Garamond" panose="02020404030301010803" pitchFamily="18" charset="0"/>
              </a:rPr>
              <a:t>General </a:t>
            </a:r>
            <a:r>
              <a:rPr lang="en-US" dirty="0" smtClean="0">
                <a:latin typeface="Garamond" panose="02020404030301010803" pitchFamily="18" charset="0"/>
              </a:rPr>
              <a:t>Suggestions</a:t>
            </a:r>
            <a:endParaRPr lang="en-US" dirty="0">
              <a:latin typeface="Garamond" panose="02020404030301010803" pitchFamily="18" charset="0"/>
            </a:endParaRPr>
          </a:p>
        </p:txBody>
      </p:sp>
    </p:spTree>
    <p:extLst>
      <p:ext uri="{BB962C8B-B14F-4D97-AF65-F5344CB8AC3E}">
        <p14:creationId xmlns:p14="http://schemas.microsoft.com/office/powerpoint/2010/main" val="3539124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627" y="1396699"/>
            <a:ext cx="11580921" cy="4506080"/>
          </a:xfrm>
        </p:spPr>
        <p:txBody>
          <a:bodyPr>
            <a:noAutofit/>
          </a:bodyPr>
          <a:lstStyle/>
          <a:p>
            <a:r>
              <a:rPr lang="en-US" b="0" dirty="0" smtClean="0"/>
              <a:t>Address </a:t>
            </a:r>
            <a:r>
              <a:rPr lang="en-US" b="0" dirty="0"/>
              <a:t>all areas</a:t>
            </a:r>
          </a:p>
          <a:p>
            <a:pPr lvl="1"/>
            <a:r>
              <a:rPr lang="en-US" sz="2800" dirty="0"/>
              <a:t>Follow the reviewer criteria and ensure that all aspects are clearly addressed by your application</a:t>
            </a:r>
          </a:p>
          <a:p>
            <a:pPr lvl="1"/>
            <a:r>
              <a:rPr lang="en-US" sz="2800" dirty="0"/>
              <a:t>Address the “cake” prior to the “icing”</a:t>
            </a:r>
          </a:p>
          <a:p>
            <a:r>
              <a:rPr lang="en-US" b="0" dirty="0"/>
              <a:t>Submit all documentation</a:t>
            </a:r>
          </a:p>
          <a:p>
            <a:pPr lvl="1"/>
            <a:r>
              <a:rPr lang="en-US" sz="2800" dirty="0"/>
              <a:t>Ensure that all required documentation is submitted.  Failure to do so can result in a non-responsive application.   </a:t>
            </a:r>
          </a:p>
          <a:p>
            <a:pPr lvl="1"/>
            <a:r>
              <a:rPr lang="en-US" sz="2800" dirty="0"/>
              <a:t>Ensure Page limits, margins, spacing, font size (all specified within the FOA)</a:t>
            </a:r>
          </a:p>
          <a:p>
            <a:pPr lvl="1"/>
            <a:r>
              <a:rPr lang="en-US" sz="2800" dirty="0"/>
              <a:t>Ensure cohesiveness and consistency between documentation (budgets, narrative, SOPO, PMP, etc.)</a:t>
            </a:r>
          </a:p>
          <a:p>
            <a:endParaRPr lang="en-US" b="0" dirty="0"/>
          </a:p>
        </p:txBody>
      </p:sp>
      <p:sp>
        <p:nvSpPr>
          <p:cNvPr id="2" name="Title 1"/>
          <p:cNvSpPr>
            <a:spLocks noGrp="1"/>
          </p:cNvSpPr>
          <p:nvPr>
            <p:ph type="ctrTitle"/>
          </p:nvPr>
        </p:nvSpPr>
        <p:spPr/>
        <p:txBody>
          <a:bodyPr>
            <a:normAutofit fontScale="90000"/>
          </a:bodyPr>
          <a:lstStyle/>
          <a:p>
            <a:r>
              <a:rPr lang="en-US" dirty="0">
                <a:latin typeface="Garamond" panose="02020404030301010803" pitchFamily="18" charset="0"/>
              </a:rPr>
              <a:t>General </a:t>
            </a:r>
            <a:r>
              <a:rPr lang="en-US" dirty="0" smtClean="0">
                <a:latin typeface="Garamond" panose="02020404030301010803" pitchFamily="18" charset="0"/>
              </a:rPr>
              <a:t>Suggestions</a:t>
            </a:r>
            <a:endParaRPr lang="en-US" dirty="0">
              <a:latin typeface="Garamond" panose="02020404030301010803" pitchFamily="18" charset="0"/>
            </a:endParaRPr>
          </a:p>
        </p:txBody>
      </p:sp>
    </p:spTree>
    <p:extLst>
      <p:ext uri="{BB962C8B-B14F-4D97-AF65-F5344CB8AC3E}">
        <p14:creationId xmlns:p14="http://schemas.microsoft.com/office/powerpoint/2010/main" val="3280978934"/>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431</TotalTime>
  <Words>741</Words>
  <Application>Microsoft Office PowerPoint</Application>
  <PresentationFormat>Widescreen</PresentationFormat>
  <Paragraphs>73</Paragraphs>
  <Slides>8</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Calibri</vt:lpstr>
      <vt:lpstr>Calibri Light</vt:lpstr>
      <vt:lpstr>Century Gothic</vt:lpstr>
      <vt:lpstr>Garamond</vt:lpstr>
      <vt:lpstr>Office Theme</vt:lpstr>
      <vt:lpstr>1_Office Theme</vt:lpstr>
      <vt:lpstr>Seminar on NETL’s Minority Serving Institutions Program</vt:lpstr>
      <vt:lpstr>Important Items in the Funding Opportunity Announcement (FOA)</vt:lpstr>
      <vt:lpstr>HBCU role in Crosscutting Research</vt:lpstr>
      <vt:lpstr>Previous Areas of Interest</vt:lpstr>
      <vt:lpstr>General Suggestions</vt:lpstr>
      <vt:lpstr>General Suggestions</vt:lpstr>
      <vt:lpstr>General Suggestions</vt:lpstr>
      <vt:lpstr>General Suggestions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Reidpath, Maria M.</dc:creator>
  <cp:lastModifiedBy>Reidpath, Maria M. </cp:lastModifiedBy>
  <cp:revision>22</cp:revision>
  <dcterms:created xsi:type="dcterms:W3CDTF">2015-10-22T20:32:40Z</dcterms:created>
  <dcterms:modified xsi:type="dcterms:W3CDTF">2016-11-08T18:44:12Z</dcterms:modified>
</cp:coreProperties>
</file>